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3.svg" ContentType="image/svg+xml"/>
  <Override PartName="/ppt/media/image18.svg" ContentType="image/svg+xml"/>
  <Override PartName="/ppt/media/image21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5.svg" ContentType="image/svg+xml"/>
  <Override PartName="/ppt/media/image52.svg" ContentType="image/svg+xml"/>
  <Override PartName="/ppt/media/image54.svg" ContentType="image/svg+xml"/>
  <Override PartName="/ppt/media/image5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 Bold" panose="020B0704020202020204"/>
      <p:bold r:id="rId31"/>
    </p:embeddedFont>
    <p:embeddedFont>
      <p:font typeface="Arimo" panose="020B0604020202020204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  <a:endParaRPr lang="en-US"/>
          </a:p>
          <a:p/>
          <a:p>
            <a:r>
              <a:rPr lang="en-US"/>
              <a:t>null</a:t>
            </a:r>
            <a:endParaRPr lang="en-US"/>
          </a:p>
          <a:p/>
          <a:p>
            <a:r>
              <a:rPr lang="en-US"/>
              <a:t>‹#›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sv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sv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50237" y="3653284"/>
            <a:ext cx="7730132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Architecture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86284" y="2795033"/>
            <a:ext cx="10211246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Core Architecture Components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5280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5280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Manages cluster state, API server, etcd database, and scheduler components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515249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14245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4245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Run application workloads with kubelet, container runtime, and kube-proxy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044213" y="6285161"/>
            <a:ext cx="5257419" cy="2571941"/>
          </a:xfrm>
          <a:custGeom>
            <a:avLst/>
            <a:gdLst/>
            <a:ahLst/>
            <a:cxnLst/>
            <a:rect l="l" t="t" r="r" b="b"/>
            <a:pathLst>
              <a:path w="5257419" h="2571941">
                <a:moveTo>
                  <a:pt x="0" y="0"/>
                </a:moveTo>
                <a:lnTo>
                  <a:pt x="5257419" y="0"/>
                </a:lnTo>
                <a:lnTo>
                  <a:pt x="5257419" y="2571941"/>
                </a:lnTo>
                <a:lnTo>
                  <a:pt x="0" y="25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343210" y="6374606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43210" y="6854279"/>
            <a:ext cx="4659362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Additional services like registry, router, and web console for enterprise features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66862"/>
            <a:ext cx="8040440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682625" y="552450"/>
            <a:ext cx="16058388" cy="8776525"/>
            <a:chOff x="0" y="0"/>
            <a:chExt cx="21411184" cy="11702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11185" cy="11702034"/>
            </a:xfrm>
            <a:custGeom>
              <a:avLst/>
              <a:gdLst/>
              <a:ahLst/>
              <a:cxnLst/>
              <a:rect l="l" t="t" r="r" b="b"/>
              <a:pathLst>
                <a:path w="21411185" h="11702034">
                  <a:moveTo>
                    <a:pt x="0" y="0"/>
                  </a:moveTo>
                  <a:lnTo>
                    <a:pt x="21411185" y="0"/>
                  </a:lnTo>
                  <a:lnTo>
                    <a:pt x="21411185" y="11702034"/>
                  </a:lnTo>
                  <a:lnTo>
                    <a:pt x="0" y="11702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" r="-1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66862"/>
            <a:ext cx="8040440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 Plane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92238" y="3897809"/>
            <a:ext cx="708755" cy="708755"/>
            <a:chOff x="0" y="0"/>
            <a:chExt cx="945007" cy="945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API Server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231011"/>
            <a:ext cx="5198269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Central management component that exposes the Kubernetes API. Handles authentication, authorization, and validates API requests from users and internal components.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6544866" y="3897809"/>
            <a:ext cx="708755" cy="708755"/>
            <a:chOff x="0" y="0"/>
            <a:chExt cx="945007" cy="94500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etcd Database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4866" y="5231011"/>
            <a:ext cx="5198269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Distributed key-value store that maintains cluster state and configuration data. Provides high availability and consistency for critical cluster information.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097494" y="3897809"/>
            <a:ext cx="708755" cy="708755"/>
            <a:chOff x="0" y="0"/>
            <a:chExt cx="945007" cy="94500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4751338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Scheduler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7494" y="5231011"/>
            <a:ext cx="5198269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Determines optimal node placement for pods based on resource requirements, constraints, and cluster policies. Ensures efficient resource utilization.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42945" y="395436"/>
            <a:ext cx="7036125" cy="126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550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Control System</a:t>
            </a:r>
            <a:endParaRPr lang="en-US" sz="550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842945" y="2078088"/>
            <a:ext cx="1407128" cy="2071878"/>
            <a:chOff x="0" y="0"/>
            <a:chExt cx="1876171" cy="2762504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" r="-1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531549" y="2149971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Scheduler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31549" y="2625179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Traffic controller that decides which node should run each pod based on available resources.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842945" y="4149924"/>
            <a:ext cx="1407128" cy="2071878"/>
            <a:chOff x="0" y="0"/>
            <a:chExt cx="1876171" cy="2762504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" r="-1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531549" y="4221808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Controller Manager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31549" y="4697016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Quality inspector that ensures the cluster matches desired state and restarts failed pods.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842945" y="6221760"/>
            <a:ext cx="1407128" cy="2071878"/>
            <a:chOff x="0" y="0"/>
            <a:chExt cx="1876171" cy="2762504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876171" cy="2762504"/>
            </a:xfrm>
            <a:custGeom>
              <a:avLst/>
              <a:gdLst/>
              <a:ahLst/>
              <a:cxnLst/>
              <a:rect l="l" t="t" r="r" b="b"/>
              <a:pathLst>
                <a:path w="1876171" h="2762504">
                  <a:moveTo>
                    <a:pt x="0" y="0"/>
                  </a:moveTo>
                  <a:lnTo>
                    <a:pt x="1876171" y="0"/>
                  </a:lnTo>
                  <a:lnTo>
                    <a:pt x="1876171" y="2762504"/>
                  </a:lnTo>
                  <a:lnTo>
                    <a:pt x="0" y="276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" r="-1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531549" y="6293644"/>
            <a:ext cx="3517875" cy="6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etcd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531549" y="6768852"/>
            <a:ext cx="7771500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cluster's memory that stores all configurations and maintains current state information.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42945" y="8267254"/>
            <a:ext cx="9460125" cy="12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When you deploy a pod: API server receives request → Controller verifies state → Scheduler assigns node → Pod starts running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6420" y="2891780"/>
            <a:ext cx="7782371" cy="113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5"/>
              </a:lnSpc>
            </a:pPr>
            <a:r>
              <a:rPr lang="en-US" sz="493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 Components</a:t>
            </a:r>
            <a:endParaRPr lang="en-US" sz="493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886420" y="5033814"/>
            <a:ext cx="1266349" cy="1519714"/>
            <a:chOff x="0" y="0"/>
            <a:chExt cx="1688465" cy="202628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" r="-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405955" y="5134570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kubelet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5955" y="5510659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Node agent that communicates with control plane and manages pod lifecycle on the node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886420" y="6553497"/>
            <a:ext cx="1266349" cy="1519714"/>
            <a:chOff x="0" y="0"/>
            <a:chExt cx="1688465" cy="202628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r="-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05955" y="6654254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Container Runtime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05955" y="7030342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CRI-O runtime that pulls images and runs containers within pods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886420" y="8073181"/>
            <a:ext cx="1266349" cy="1519714"/>
            <a:chOff x="0" y="0"/>
            <a:chExt cx="1688465" cy="202628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88465" cy="2026285"/>
            </a:xfrm>
            <a:custGeom>
              <a:avLst/>
              <a:gdLst/>
              <a:ahLst/>
              <a:cxnLst/>
              <a:rect l="l" t="t" r="r" b="b"/>
              <a:pathLst>
                <a:path w="1688465" h="202628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05955" y="8173939"/>
            <a:ext cx="3166021" cy="5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kube-proxy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05955" y="8550028"/>
            <a:ext cx="14995624" cy="72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Network proxy that handles service discovery and load balancing for pods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0486"/>
            <a:ext cx="1125300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Architecture Deep Dive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885479"/>
            <a:ext cx="2729103" cy="1645539"/>
          </a:xfrm>
          <a:custGeom>
            <a:avLst/>
            <a:gdLst/>
            <a:ahLst/>
            <a:cxnLst/>
            <a:rect l="l" t="t" r="r" b="b"/>
            <a:pathLst>
              <a:path w="2729103" h="1645539">
                <a:moveTo>
                  <a:pt x="0" y="0"/>
                </a:moveTo>
                <a:lnTo>
                  <a:pt x="2729103" y="0"/>
                </a:lnTo>
                <a:lnTo>
                  <a:pt x="2729103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51459" y="2982814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92910" y="2965400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Layer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92910" y="3445074"/>
            <a:ext cx="8557875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features: OAuth server, Routes, Templates, Web Console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3851076" y="4506069"/>
            <a:ext cx="13303091" cy="19050"/>
            <a:chOff x="0" y="0"/>
            <a:chExt cx="17737455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737455" cy="25400"/>
            </a:xfrm>
            <a:custGeom>
              <a:avLst/>
              <a:gdLst/>
              <a:ahLst/>
              <a:cxnLst/>
              <a:rect l="l" t="t" r="r" b="b"/>
              <a:pathLst>
                <a:path w="1773745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755" y="0"/>
                  </a:lnTo>
                  <a:cubicBezTo>
                    <a:pt x="17731741" y="0"/>
                    <a:pt x="17737455" y="5715"/>
                    <a:pt x="17737455" y="12700"/>
                  </a:cubicBezTo>
                  <a:cubicBezTo>
                    <a:pt x="17737455" y="19685"/>
                    <a:pt x="17731741" y="25400"/>
                    <a:pt x="1772475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86284" y="4660851"/>
            <a:ext cx="5446395" cy="1645539"/>
          </a:xfrm>
          <a:custGeom>
            <a:avLst/>
            <a:gdLst/>
            <a:ahLst/>
            <a:cxnLst/>
            <a:rect l="l" t="t" r="r" b="b"/>
            <a:pathLst>
              <a:path w="5446395" h="1645539">
                <a:moveTo>
                  <a:pt x="0" y="0"/>
                </a:moveTo>
                <a:lnTo>
                  <a:pt x="5446395" y="0"/>
                </a:lnTo>
                <a:lnTo>
                  <a:pt x="5446395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510111" y="4758184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2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10214" y="474077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 Layer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10214" y="5220444"/>
            <a:ext cx="8505375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Core orchestration: API Server, Scheduler, Controller Manager, etcd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6568380" y="6281440"/>
            <a:ext cx="10585799" cy="19050"/>
            <a:chOff x="0" y="0"/>
            <a:chExt cx="14114399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14399" cy="25400"/>
            </a:xfrm>
            <a:custGeom>
              <a:avLst/>
              <a:gdLst/>
              <a:ahLst/>
              <a:cxnLst/>
              <a:rect l="l" t="t" r="r" b="b"/>
              <a:pathLst>
                <a:path w="14114399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699" y="0"/>
                  </a:lnTo>
                  <a:cubicBezTo>
                    <a:pt x="14108685" y="0"/>
                    <a:pt x="14114399" y="5715"/>
                    <a:pt x="14114399" y="12700"/>
                  </a:cubicBezTo>
                  <a:cubicBezTo>
                    <a:pt x="14114399" y="19685"/>
                    <a:pt x="14108685" y="25400"/>
                    <a:pt x="14101699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986284" y="6436221"/>
            <a:ext cx="8163687" cy="1645539"/>
          </a:xfrm>
          <a:custGeom>
            <a:avLst/>
            <a:gdLst/>
            <a:ahLst/>
            <a:cxnLst/>
            <a:rect l="l" t="t" r="r" b="b"/>
            <a:pathLst>
              <a:path w="8163687" h="1645539">
                <a:moveTo>
                  <a:pt x="0" y="0"/>
                </a:moveTo>
                <a:lnTo>
                  <a:pt x="8163687" y="0"/>
                </a:lnTo>
                <a:lnTo>
                  <a:pt x="8163687" y="1645539"/>
                </a:lnTo>
                <a:lnTo>
                  <a:pt x="0" y="1645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868764" y="6533555"/>
            <a:ext cx="398625" cy="9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1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3</a:t>
            </a:r>
            <a:endParaRPr lang="en-US" sz="31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7518" y="65161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Node Components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27518" y="6995815"/>
            <a:ext cx="6993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RHCOS, Kubelet, CRI-O runtime, Ignition bootstrapping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2238" y="8051899"/>
            <a:ext cx="163035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adds enterprise usability and security on top of Kubernetes, creating a complete platform for production workloads.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376859"/>
            <a:ext cx="9311879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OpenShift-Specific Services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73191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54138" y="4107805"/>
            <a:ext cx="152400" cy="3524441"/>
            <a:chOff x="0" y="0"/>
            <a:chExt cx="203200" cy="46992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428155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Image Registry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8155" y="4699546"/>
            <a:ext cx="4487912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Internal container registry for storing and managing application images with integrated security scanning and access controls.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502156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6483102" y="4107805"/>
            <a:ext cx="152400" cy="3524441"/>
            <a:chOff x="0" y="0"/>
            <a:chExt cx="203200" cy="4699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957120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Router/Ingress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57120" y="4699546"/>
            <a:ext cx="4487912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HAProxy-based routing layer that provides external access to services with SSL termination and traffic management.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031119" y="4088758"/>
            <a:ext cx="5283612" cy="3562540"/>
          </a:xfrm>
          <a:custGeom>
            <a:avLst/>
            <a:gdLst/>
            <a:ahLst/>
            <a:cxnLst/>
            <a:rect l="l" t="t" r="r" b="b"/>
            <a:pathLst>
              <a:path w="5283612" h="3562540">
                <a:moveTo>
                  <a:pt x="0" y="0"/>
                </a:moveTo>
                <a:lnTo>
                  <a:pt x="5283612" y="0"/>
                </a:lnTo>
                <a:lnTo>
                  <a:pt x="5283612" y="3562540"/>
                </a:lnTo>
                <a:lnTo>
                  <a:pt x="0" y="356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2012066" y="4107805"/>
            <a:ext cx="152400" cy="3524441"/>
            <a:chOff x="0" y="0"/>
            <a:chExt cx="203200" cy="46992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4699254"/>
            </a:xfrm>
            <a:custGeom>
              <a:avLst/>
              <a:gdLst/>
              <a:ahLst/>
              <a:cxnLst/>
              <a:rect l="l" t="t" r="r" b="b"/>
              <a:pathLst>
                <a:path w="203200" h="469925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597654"/>
                  </a:lnTo>
                  <a:cubicBezTo>
                    <a:pt x="203200" y="4653788"/>
                    <a:pt x="157734" y="4699254"/>
                    <a:pt x="101600" y="4699254"/>
                  </a:cubicBezTo>
                  <a:cubicBezTo>
                    <a:pt x="45466" y="4699254"/>
                    <a:pt x="0" y="4653788"/>
                    <a:pt x="0" y="4597654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486085" y="4219872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Web Console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86085" y="4699546"/>
            <a:ext cx="4487913" cy="261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Comprehensive web-based management interface for developers and administrators to manage applications and cluster resources.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5122" y="404217"/>
            <a:ext cx="9479625" cy="210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5"/>
              </a:lnSpc>
            </a:pPr>
            <a:r>
              <a:rPr lang="en-US" sz="543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Software-Defined Networking</a:t>
            </a:r>
            <a:endParaRPr lang="en-US" sz="543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5122" y="3013472"/>
            <a:ext cx="3929625" cy="62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Internal Communication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5122" y="3575000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Pod-to-pod networking across nodes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122" y="4563964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Service discovery with stable DNS names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5122" y="5552926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Virtual IP addresses for service abstraction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122" y="6541889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Multi-tenant network isolation policies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64449" y="3013472"/>
            <a:ext cx="3483000" cy="62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External Exposure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64449" y="3575000"/>
            <a:ext cx="4399875" cy="12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Routes for external URL mapping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64449" y="4563964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TLS termination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64449" y="5107186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Load balancer integration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64449" y="5650409"/>
            <a:ext cx="4399875" cy="78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firewall compatibility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5122" y="7844284"/>
            <a:ext cx="9479625" cy="168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OpenShift's networking goes beyond Kubernetes Ingress with native Routes that automatically handle external exposure, TLS certificates, and enterprise network integration without complex configuration.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30585"/>
            <a:ext cx="103376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Security Framework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85280" y="3254574"/>
            <a:ext cx="850487" cy="850487"/>
            <a:chOff x="0" y="0"/>
            <a:chExt cx="1133983" cy="11339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519238" y="3440609"/>
            <a:ext cx="382619" cy="478346"/>
            <a:chOff x="0" y="0"/>
            <a:chExt cx="510159" cy="637795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" r="-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4179094"/>
            <a:ext cx="4659375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Context Constraints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5280" y="5101679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Strict defaults prevent containers from running as root unless explicitly authorized, reducing privilege escalation risks.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515249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14245" y="3254574"/>
            <a:ext cx="850487" cy="850487"/>
            <a:chOff x="0" y="0"/>
            <a:chExt cx="1133983" cy="11339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7048202" y="3440609"/>
            <a:ext cx="382619" cy="478346"/>
            <a:chOff x="0" y="0"/>
            <a:chExt cx="510159" cy="637795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" r="-7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814245" y="4179094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RBAC &amp; Identity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14245" y="4658766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Fine-grained role-based access control with OAuth2 integration for enterprise identity providers like LDAP and Active Directory.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2044213" y="2955578"/>
            <a:ext cx="5257419" cy="4602670"/>
          </a:xfrm>
          <a:custGeom>
            <a:avLst/>
            <a:gdLst/>
            <a:ahLst/>
            <a:cxnLst/>
            <a:rect l="l" t="t" r="r" b="b"/>
            <a:pathLst>
              <a:path w="5257419" h="4602670">
                <a:moveTo>
                  <a:pt x="0" y="0"/>
                </a:moveTo>
                <a:lnTo>
                  <a:pt x="5257419" y="0"/>
                </a:lnTo>
                <a:lnTo>
                  <a:pt x="5257419" y="4602670"/>
                </a:lnTo>
                <a:lnTo>
                  <a:pt x="0" y="460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343210" y="3254574"/>
            <a:ext cx="850487" cy="850487"/>
            <a:chOff x="0" y="0"/>
            <a:chExt cx="1133983" cy="11339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3983" cy="1133983"/>
            </a:xfrm>
            <a:custGeom>
              <a:avLst/>
              <a:gdLst/>
              <a:ahLst/>
              <a:cxnLst/>
              <a:rect l="l" t="t" r="r" b="b"/>
              <a:pathLst>
                <a:path w="1133983" h="1133983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3983" y="253873"/>
                    <a:pt x="1133983" y="567055"/>
                  </a:cubicBezTo>
                  <a:cubicBezTo>
                    <a:pt x="1133983" y="880237"/>
                    <a:pt x="880110" y="1133983"/>
                    <a:pt x="567055" y="1133983"/>
                  </a:cubicBezTo>
                  <a:cubicBezTo>
                    <a:pt x="254000" y="1133983"/>
                    <a:pt x="0" y="880110"/>
                    <a:pt x="0" y="567055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12577167" y="3440609"/>
            <a:ext cx="382620" cy="478346"/>
            <a:chOff x="0" y="0"/>
            <a:chExt cx="510160" cy="637795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510159" cy="637794"/>
            </a:xfrm>
            <a:custGeom>
              <a:avLst/>
              <a:gdLst/>
              <a:ahLst/>
              <a:cxnLst/>
              <a:rect l="l" t="t" r="r" b="b"/>
              <a:pathLst>
                <a:path w="510159" h="637794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" r="-7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343210" y="4179094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Image Security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43210" y="4658766"/>
            <a:ext cx="4659375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Built-in vulnerability scanning, signed image verification, and ImageStreams for secure container lifecycle management.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92238" y="7528172"/>
            <a:ext cx="16303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Unlike Kubernetes where security must be configured manually, OpenShift enforces enterprise security standards from day one, making it ideal for compliance-heavy industries like healthcare and finance.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27602" y="-61615"/>
            <a:ext cx="9590625" cy="10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5"/>
              </a:lnSpc>
            </a:pPr>
            <a:r>
              <a:rPr lang="en-US" sz="487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Developer Experience Revolution</a:t>
            </a:r>
            <a:endParaRPr lang="en-US" sz="487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727602" y="2199531"/>
            <a:ext cx="1242251" cy="1490662"/>
            <a:chOff x="0" y="0"/>
            <a:chExt cx="1656335" cy="1987549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67" b="-36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218265" y="2314575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Source-to-Image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18265" y="2680246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Push code directly from Git repositories without writing Dockerfiles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727602" y="3690194"/>
            <a:ext cx="1242251" cy="1490662"/>
            <a:chOff x="0" y="0"/>
            <a:chExt cx="1656335" cy="198754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67" b="-36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218265" y="3805237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BuildConfigs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18265" y="4170909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Automated container builds with triggers for security updates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727602" y="5180856"/>
            <a:ext cx="1242251" cy="1490662"/>
            <a:chOff x="0" y="0"/>
            <a:chExt cx="1656335" cy="1987549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7" b="-36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218265" y="5295900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Web Console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18265" y="5661571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Visual deployment and monitoring without YAML complexity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727602" y="6671519"/>
            <a:ext cx="1242251" cy="1490662"/>
            <a:chOff x="0" y="0"/>
            <a:chExt cx="1656335" cy="1987549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56334" cy="1987550"/>
            </a:xfrm>
            <a:custGeom>
              <a:avLst/>
              <a:gdLst/>
              <a:ahLst/>
              <a:cxnLst/>
              <a:rect l="l" t="t" r="r" b="b"/>
              <a:pathLst>
                <a:path w="1656334" h="1987550">
                  <a:moveTo>
                    <a:pt x="0" y="0"/>
                  </a:moveTo>
                  <a:lnTo>
                    <a:pt x="1656334" y="0"/>
                  </a:lnTo>
                  <a:lnTo>
                    <a:pt x="1656334" y="1987550"/>
                  </a:lnTo>
                  <a:lnTo>
                    <a:pt x="0" y="198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67" b="-36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218265" y="6786562"/>
            <a:ext cx="3105750" cy="52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43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Operators</a:t>
            </a:r>
            <a:endParaRPr lang="en-US" sz="243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218265" y="7152234"/>
            <a:ext cx="8200125" cy="7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Application lifecycle automation for complex services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27602" y="8136880"/>
            <a:ext cx="9690750" cy="10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193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removes the steep Kubernetes learning curve, enabling developers to focus on application logic rather than infrastructure complexity.</a:t>
            </a:r>
            <a:endParaRPr lang="en-US" sz="193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061"/>
            <a:ext cx="839775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Container Revolution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86284" y="2478286"/>
            <a:ext cx="9457372" cy="2572035"/>
          </a:xfrm>
          <a:custGeom>
            <a:avLst/>
            <a:gdLst/>
            <a:ahLst/>
            <a:cxnLst/>
            <a:rect l="l" t="t" r="r" b="b"/>
            <a:pathLst>
              <a:path w="9457372" h="2572035">
                <a:moveTo>
                  <a:pt x="0" y="0"/>
                </a:moveTo>
                <a:lnTo>
                  <a:pt x="9457372" y="0"/>
                </a:lnTo>
                <a:lnTo>
                  <a:pt x="9457372" y="2572035"/>
                </a:lnTo>
                <a:lnTo>
                  <a:pt x="0" y="257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5280" y="256773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Challenge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5280" y="3047405"/>
            <a:ext cx="8859375" cy="17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Managing hundreds or thousands of containers manually is like trying to organize hundreds of lunchboxes individually every day—completely impractical.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86284" y="5321796"/>
            <a:ext cx="9457372" cy="2118265"/>
          </a:xfrm>
          <a:custGeom>
            <a:avLst/>
            <a:gdLst/>
            <a:ahLst/>
            <a:cxnLst/>
            <a:rect l="l" t="t" r="r" b="b"/>
            <a:pathLst>
              <a:path w="9457372" h="2118265">
                <a:moveTo>
                  <a:pt x="0" y="0"/>
                </a:moveTo>
                <a:lnTo>
                  <a:pt x="9457372" y="0"/>
                </a:lnTo>
                <a:lnTo>
                  <a:pt x="9457372" y="2118265"/>
                </a:lnTo>
                <a:lnTo>
                  <a:pt x="0" y="2118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5280" y="5411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The Solution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5280" y="5890915"/>
            <a:ext cx="8859375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automates deployment, scaling, and management, letting teams focus on applications instead of manual container upkeep.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410152"/>
            <a:ext cx="9445500" cy="17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Containerization has transformed how we deploy applications. Tools like Docker package everything an application needs—code, dependencies, configuration—so it runs consistently anywhere.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1784" y="38299"/>
            <a:ext cx="8740500" cy="118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2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Persistent Storage Strategy</a:t>
            </a:r>
            <a:endParaRPr lang="en-US" sz="52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1784" y="2063055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Storage Abstraction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1784" y="2619226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Persistent Volumes and Claims decouple applications from storage infrastructure, supporting NFS, Ceph, cloud storage, and enterprise arrays.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1784" y="3752939"/>
            <a:ext cx="3406500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Dynamic Provisioning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1784" y="4438650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StorageClasses enable self-service storage allocation with automatic provisioning from configured storage pools.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1784" y="5701904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Stateful Applications</a:t>
            </a:r>
            <a:endParaRPr lang="en-US" sz="262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1784" y="6258074"/>
            <a:ext cx="958012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StatefulSets with persistent storage identity ensure data consistency for databases and message queues across pod restarts.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1187707" y="2287191"/>
            <a:ext cx="6167913" cy="6167913"/>
            <a:chOff x="0" y="0"/>
            <a:chExt cx="8223885" cy="822388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223885" cy="8223885"/>
            </a:xfrm>
            <a:custGeom>
              <a:avLst/>
              <a:gdLst/>
              <a:ahLst/>
              <a:cxnLst/>
              <a:rect l="l" t="t" r="r" b="b"/>
              <a:pathLst>
                <a:path w="8223885" h="8223885">
                  <a:moveTo>
                    <a:pt x="0" y="0"/>
                  </a:moveTo>
                  <a:lnTo>
                    <a:pt x="8223885" y="0"/>
                  </a:lnTo>
                  <a:lnTo>
                    <a:pt x="8223885" y="8223885"/>
                  </a:lnTo>
                  <a:lnTo>
                    <a:pt x="0" y="822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41784" y="8736657"/>
            <a:ext cx="16404375" cy="118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This enterprise-grade storage support makes OpenShift suitable for both stateless microservices and data-intensive applications requiring persistent state.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26752"/>
            <a:ext cx="9002166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and Multi-Tenancy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844284" y="2799606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71632" y="2424261"/>
            <a:ext cx="5662761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Role-Based Access Control (RBAC)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71632" y="3173016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Fine-grained permissions system that controls user and service account access to cluster resources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844284" y="4984254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28452" y="4535726"/>
            <a:ext cx="4762500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Security Context Constraints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771632" y="5357664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OpenShift-specific security policies that define what containers can do and access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844284" y="7168902"/>
            <a:ext cx="649796" cy="649796"/>
          </a:xfrm>
          <a:custGeom>
            <a:avLst/>
            <a:gdLst/>
            <a:ahLst/>
            <a:cxnLst/>
            <a:rect l="l" t="t" r="r" b="b"/>
            <a:pathLst>
              <a:path w="649796" h="649796">
                <a:moveTo>
                  <a:pt x="0" y="0"/>
                </a:moveTo>
                <a:lnTo>
                  <a:pt x="649796" y="0"/>
                </a:lnTo>
                <a:lnTo>
                  <a:pt x="649796" y="649796"/>
                </a:lnTo>
                <a:lnTo>
                  <a:pt x="0" y="649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71632" y="7062639"/>
            <a:ext cx="3544044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Network Policies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71632" y="7542311"/>
            <a:ext cx="8524131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Kubernetes-native firewall rules that control traffic between pods and external systems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96497" y="-339526"/>
            <a:ext cx="8775375" cy="107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0"/>
              </a:lnSpc>
            </a:pPr>
            <a:r>
              <a:rPr lang="en-US" sz="4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High Availability &amp; Self-Healing</a:t>
            </a:r>
            <a:endParaRPr lang="en-US" sz="4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690544" y="1803946"/>
            <a:ext cx="4768786" cy="3136011"/>
          </a:xfrm>
          <a:custGeom>
            <a:avLst/>
            <a:gdLst/>
            <a:ahLst/>
            <a:cxnLst/>
            <a:rect l="l" t="t" r="r" b="b"/>
            <a:pathLst>
              <a:path w="4768786" h="3136011">
                <a:moveTo>
                  <a:pt x="0" y="0"/>
                </a:moveTo>
                <a:lnTo>
                  <a:pt x="4768786" y="0"/>
                </a:lnTo>
                <a:lnTo>
                  <a:pt x="4768786" y="3136011"/>
                </a:lnTo>
                <a:lnTo>
                  <a:pt x="0" y="3136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7945487" y="2058889"/>
            <a:ext cx="718852" cy="718852"/>
            <a:chOff x="0" y="0"/>
            <a:chExt cx="958469" cy="958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143131" y="2216051"/>
            <a:ext cx="323374" cy="404240"/>
            <a:chOff x="0" y="0"/>
            <a:chExt cx="431165" cy="53898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7" r="-24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945487" y="2826544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Failover Protection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45487" y="3220640"/>
            <a:ext cx="4258875" cy="146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3 master nodes ensure continuous operation even if one fails. No single point of failure in your infrastructure.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686704" y="1803946"/>
            <a:ext cx="4768786" cy="3136011"/>
          </a:xfrm>
          <a:custGeom>
            <a:avLst/>
            <a:gdLst/>
            <a:ahLst/>
            <a:cxnLst/>
            <a:rect l="l" t="t" r="r" b="b"/>
            <a:pathLst>
              <a:path w="4768786" h="3136011">
                <a:moveTo>
                  <a:pt x="0" y="0"/>
                </a:moveTo>
                <a:lnTo>
                  <a:pt x="4768786" y="0"/>
                </a:lnTo>
                <a:lnTo>
                  <a:pt x="4768786" y="3136011"/>
                </a:lnTo>
                <a:lnTo>
                  <a:pt x="0" y="3136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2941647" y="2058889"/>
            <a:ext cx="718852" cy="718852"/>
            <a:chOff x="0" y="0"/>
            <a:chExt cx="958469" cy="9584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0">
            <a:off x="13139291" y="2216051"/>
            <a:ext cx="323374" cy="404240"/>
            <a:chOff x="0" y="0"/>
            <a:chExt cx="431165" cy="53898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7" r="-24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2941647" y="2826544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Automatic Scaling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941647" y="3220640"/>
            <a:ext cx="4258875" cy="146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Pods scale manually or automatically based on CPU and memory usage, handling traffic spikes seamlessly.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690544" y="5167611"/>
            <a:ext cx="9764840" cy="2752820"/>
          </a:xfrm>
          <a:custGeom>
            <a:avLst/>
            <a:gdLst/>
            <a:ahLst/>
            <a:cxnLst/>
            <a:rect l="l" t="t" r="r" b="b"/>
            <a:pathLst>
              <a:path w="9764840" h="2752820">
                <a:moveTo>
                  <a:pt x="0" y="0"/>
                </a:moveTo>
                <a:lnTo>
                  <a:pt x="9764840" y="0"/>
                </a:lnTo>
                <a:lnTo>
                  <a:pt x="9764840" y="2752820"/>
                </a:lnTo>
                <a:lnTo>
                  <a:pt x="0" y="275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7945487" y="5422552"/>
            <a:ext cx="718852" cy="718852"/>
            <a:chOff x="0" y="0"/>
            <a:chExt cx="958469" cy="9584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58469" cy="958469"/>
            </a:xfrm>
            <a:custGeom>
              <a:avLst/>
              <a:gdLst/>
              <a:ahLst/>
              <a:cxnLst/>
              <a:rect l="l" t="t" r="r" b="b"/>
              <a:pathLst>
                <a:path w="958469" h="958469">
                  <a:moveTo>
                    <a:pt x="0" y="479298"/>
                  </a:moveTo>
                  <a:cubicBezTo>
                    <a:pt x="0" y="214630"/>
                    <a:pt x="214630" y="0"/>
                    <a:pt x="479298" y="0"/>
                  </a:cubicBezTo>
                  <a:cubicBezTo>
                    <a:pt x="743966" y="0"/>
                    <a:pt x="958469" y="214630"/>
                    <a:pt x="958469" y="479298"/>
                  </a:cubicBezTo>
                  <a:cubicBezTo>
                    <a:pt x="958469" y="743966"/>
                    <a:pt x="743966" y="958469"/>
                    <a:pt x="479298" y="958469"/>
                  </a:cubicBezTo>
                  <a:cubicBezTo>
                    <a:pt x="214630" y="958469"/>
                    <a:pt x="0" y="743966"/>
                    <a:pt x="0" y="479298"/>
                  </a:cubicBezTo>
                  <a:close/>
                </a:path>
              </a:pathLst>
            </a:custGeom>
            <a:solidFill>
              <a:srgbClr val="5E4CE6"/>
            </a:solidFill>
          </p:spPr>
        </p:sp>
      </p:grpSp>
      <p:grpSp>
        <p:nvGrpSpPr>
          <p:cNvPr id="24" name="Group 24"/>
          <p:cNvGrpSpPr/>
          <p:nvPr/>
        </p:nvGrpSpPr>
        <p:grpSpPr>
          <a:xfrm rot="0">
            <a:off x="8143131" y="5579715"/>
            <a:ext cx="323374" cy="404240"/>
            <a:chOff x="0" y="0"/>
            <a:chExt cx="431165" cy="53898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431165" cy="538988"/>
            </a:xfrm>
            <a:custGeom>
              <a:avLst/>
              <a:gdLst/>
              <a:ahLst/>
              <a:cxnLst/>
              <a:rect l="l" t="t" r="r" b="b"/>
              <a:pathLst>
                <a:path w="431165" h="538988">
                  <a:moveTo>
                    <a:pt x="0" y="0"/>
                  </a:moveTo>
                  <a:lnTo>
                    <a:pt x="431165" y="0"/>
                  </a:lnTo>
                  <a:lnTo>
                    <a:pt x="431165" y="538988"/>
                  </a:lnTo>
                  <a:lnTo>
                    <a:pt x="0" y="53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7" r="-24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945487" y="6190209"/>
            <a:ext cx="2995125" cy="56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Self-Healing</a:t>
            </a:r>
            <a:endParaRPr lang="en-US" sz="2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945487" y="6584305"/>
            <a:ext cx="9255000" cy="10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Failed pods are automatically rescheduled to healthy nodes, maintaining uninterrupted service for critical applications.</a:t>
            </a:r>
            <a:endParaRPr lang="en-US" sz="187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7696497" y="8183910"/>
            <a:ext cx="9753028" cy="1401413"/>
            <a:chOff x="0" y="0"/>
            <a:chExt cx="13004038" cy="186855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004038" cy="1868551"/>
            </a:xfrm>
            <a:custGeom>
              <a:avLst/>
              <a:gdLst/>
              <a:ahLst/>
              <a:cxnLst/>
              <a:rect l="l" t="t" r="r" b="b"/>
              <a:pathLst>
                <a:path w="13004038" h="1868551">
                  <a:moveTo>
                    <a:pt x="0" y="134239"/>
                  </a:moveTo>
                  <a:cubicBezTo>
                    <a:pt x="0" y="60071"/>
                    <a:pt x="60071" y="0"/>
                    <a:pt x="134239" y="0"/>
                  </a:cubicBezTo>
                  <a:lnTo>
                    <a:pt x="12869799" y="0"/>
                  </a:lnTo>
                  <a:cubicBezTo>
                    <a:pt x="12943967" y="0"/>
                    <a:pt x="13004038" y="60071"/>
                    <a:pt x="13004038" y="134239"/>
                  </a:cubicBezTo>
                  <a:lnTo>
                    <a:pt x="13004038" y="1734312"/>
                  </a:lnTo>
                  <a:cubicBezTo>
                    <a:pt x="13004038" y="1808480"/>
                    <a:pt x="12943967" y="1868551"/>
                    <a:pt x="12869799" y="1868551"/>
                  </a:cubicBezTo>
                  <a:lnTo>
                    <a:pt x="134239" y="1868551"/>
                  </a:lnTo>
                  <a:cubicBezTo>
                    <a:pt x="60071" y="1868551"/>
                    <a:pt x="0" y="1808480"/>
                    <a:pt x="0" y="1734312"/>
                  </a:cubicBezTo>
                  <a:close/>
                </a:path>
              </a:pathLst>
            </a:custGeom>
            <a:solidFill>
              <a:srgbClr val="C3BCF6"/>
            </a:solidFill>
          </p:spPr>
        </p:sp>
      </p:grpSp>
      <p:grpSp>
        <p:nvGrpSpPr>
          <p:cNvPr id="30" name="Group 30"/>
          <p:cNvGrpSpPr/>
          <p:nvPr/>
        </p:nvGrpSpPr>
        <p:grpSpPr>
          <a:xfrm rot="0">
            <a:off x="7935962" y="8549879"/>
            <a:ext cx="299465" cy="239458"/>
            <a:chOff x="0" y="0"/>
            <a:chExt cx="399287" cy="31927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99288" cy="319278"/>
            </a:xfrm>
            <a:custGeom>
              <a:avLst/>
              <a:gdLst/>
              <a:ahLst/>
              <a:cxnLst/>
              <a:rect l="l" t="t" r="r" b="b"/>
              <a:pathLst>
                <a:path w="399288" h="319278">
                  <a:moveTo>
                    <a:pt x="0" y="0"/>
                  </a:moveTo>
                  <a:lnTo>
                    <a:pt x="399288" y="0"/>
                  </a:lnTo>
                  <a:lnTo>
                    <a:pt x="399288" y="319278"/>
                  </a:lnTo>
                  <a:lnTo>
                    <a:pt x="0" y="31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42" r="-642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474869" y="8168877"/>
            <a:ext cx="8735250" cy="10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Example: 100 pods on 10 nodes—if a node fails, pods automatically move to healthy nodes with zero downtime.</a:t>
            </a:r>
            <a:endParaRPr lang="en-US" sz="1875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260128"/>
            <a:ext cx="8669250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Success Stories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Financial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Banks leverage OpenShift's security controls and audit capabilities to meet PCI-DSS compliance while enabling rapid application development.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44866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Retail &amp; E-commerce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4866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Major retailers handle traffic spikes during peak shopping events using OpenShift's autoscaling and persistent storage capabilities.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097494" y="3975348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Healthcare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097494" y="4455021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Healthcare organizations achieve HIPAA compliance through integrated identity management and centralized logging while modernizing patient care systems.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6588472"/>
            <a:ext cx="16303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These organizations chose OpenShift because the operational savings, compliance benefits, and developer productivity gains outweigh licensing costs compared to assembling equivalent capabilities with vanilla Kubernetes.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625326"/>
            <a:ext cx="8700344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Key Architectural Benefits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99.9%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256931"/>
            <a:ext cx="2912269" cy="65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High Availability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4736604"/>
            <a:ext cx="2912269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Enterprise-grade uptime with automated failover and recovery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58866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10x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58866" y="4256931"/>
            <a:ext cx="29122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Faster Deployment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58866" y="5179516"/>
            <a:ext cx="2912269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Streamlined CI/CD pipelines and developer workflows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25494" y="3119586"/>
            <a:ext cx="2912269" cy="992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31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50%</a:t>
            </a:r>
            <a:endParaRPr lang="en-US" sz="731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25494" y="4256931"/>
            <a:ext cx="29122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Resource Efficiency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25494" y="5179516"/>
            <a:ext cx="2912269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Better utilization through intelligent scheduling and autoscaling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2238" y="7312967"/>
            <a:ext cx="9445526" cy="125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OpenShift's architecture delivers enterprise resilience, developer productivity, and operational efficiency at scale.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734765"/>
            <a:ext cx="7088237" cy="1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What is OpenShift?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2339131"/>
            <a:ext cx="9505355" cy="215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is Red Hat's enterprise Kubernetes platform that provides a complete container application platform. Built on top of Kubernetes, it adds developer and operational tools, security features, and enterprise-grade capabilities.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408735"/>
            <a:ext cx="9505355" cy="170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It combines Docker containers with Kubernetes orchestration, adding enterprise features like integrated CI/CD, developer workflows, and multi-tenancy support.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9257" y="620316"/>
            <a:ext cx="5887500" cy="93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0"/>
              </a:lnSpc>
            </a:pPr>
            <a:r>
              <a:rPr lang="en-US" sz="40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Why Choose OpenShift?</a:t>
            </a:r>
            <a:endParaRPr lang="en-US" sz="40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729257" y="1869727"/>
            <a:ext cx="520922" cy="520922"/>
            <a:chOff x="0" y="0"/>
            <a:chExt cx="694563" cy="69456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29257" y="2517725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Smart Orchestration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9257" y="2834877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Automatically decides where each container should run across your infrastructure for optimal performance.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729257" y="3851672"/>
            <a:ext cx="520922" cy="520922"/>
            <a:chOff x="0" y="0"/>
            <a:chExt cx="694563" cy="69456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29257" y="4499670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Dynamic Scalability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9257" y="4816822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Scale applications up or down based on traffic demands without manual intervention.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729257" y="5833616"/>
            <a:ext cx="520922" cy="520922"/>
            <a:chOff x="0" y="0"/>
            <a:chExt cx="694563" cy="69456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29257" y="6481614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Security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9257" y="6798766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Built-in authentication, role-based access control, and security policies protect your applications.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29257" y="7815560"/>
            <a:ext cx="520922" cy="520922"/>
            <a:chOff x="0" y="0"/>
            <a:chExt cx="694563" cy="69456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694563" cy="694563"/>
            </a:xfrm>
            <a:custGeom>
              <a:avLst/>
              <a:gdLst/>
              <a:ahLst/>
              <a:cxnLst/>
              <a:rect l="l" t="t" r="r" b="b"/>
              <a:pathLst>
                <a:path w="694563" h="694563">
                  <a:moveTo>
                    <a:pt x="0" y="0"/>
                  </a:moveTo>
                  <a:lnTo>
                    <a:pt x="694563" y="0"/>
                  </a:lnTo>
                  <a:lnTo>
                    <a:pt x="694563" y="694563"/>
                  </a:lnTo>
                  <a:lnTo>
                    <a:pt x="0" y="69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729257" y="8463557"/>
            <a:ext cx="2604375" cy="4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0"/>
              </a:lnSpc>
            </a:pPr>
            <a:r>
              <a:rPr lang="en-US" sz="2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Complete Toolset</a:t>
            </a:r>
            <a:endParaRPr lang="en-US" sz="2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9257" y="8780710"/>
            <a:ext cx="9971625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16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monitoring, logging, CI/CD pipelines, and intuitive web console for full lifecycle management.</a:t>
            </a:r>
            <a:endParaRPr lang="en-US" sz="16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3344" y="621854"/>
            <a:ext cx="82091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 vs OpenShift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068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Kubernetes</a:t>
            </a:r>
            <a:endParaRPr lang="en-US" sz="27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366132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Engine</a:t>
            </a:r>
            <a:endParaRPr lang="en-US" sz="2185">
              <a:solidFill>
                <a:srgbClr val="5E4CE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4370040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Core orchestration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4922787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Basic container management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5475535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Requires additional tools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6028284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Complex setup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70401" y="3068241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</a:t>
            </a:r>
            <a:endParaRPr lang="en-US" sz="27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70401" y="366132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The Complete Car</a:t>
            </a:r>
            <a:endParaRPr lang="en-US" sz="2185">
              <a:solidFill>
                <a:srgbClr val="5E4CE6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070401" y="4370040"/>
            <a:ext cx="43770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Kubernetes + enterprise features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70401" y="5376416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Web UI and templates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70401" y="5929164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Integrated monitoring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70401" y="6481911"/>
            <a:ext cx="4377000" cy="79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625" lvl="2" indent="-142875" algn="l">
              <a:lnSpc>
                <a:spcPts val="4280"/>
              </a:lnSpc>
              <a:buFont typeface="Arial" panose="020B0604020202020204"/>
              <a:buChar char="⚬"/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Ready to drive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2238" y="7353597"/>
            <a:ext cx="9445500" cy="1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Think of it this way: Kubernetes provides the engine, but OpenShift gives you the entire car—engine, dashboard, GPS, and safety features included.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1784" y="611386"/>
            <a:ext cx="9546375" cy="202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5"/>
              </a:lnSpc>
            </a:pPr>
            <a:r>
              <a:rPr lang="en-US" sz="525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Enterprise Kubernetes, Reimagined</a:t>
            </a:r>
            <a:endParaRPr lang="en-US" sz="525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35831" y="3033713"/>
            <a:ext cx="4650676" cy="2442305"/>
          </a:xfrm>
          <a:custGeom>
            <a:avLst/>
            <a:gdLst/>
            <a:ahLst/>
            <a:cxnLst/>
            <a:rect l="l" t="t" r="r" b="b"/>
            <a:pathLst>
              <a:path w="4650676" h="2442305">
                <a:moveTo>
                  <a:pt x="0" y="0"/>
                </a:moveTo>
                <a:lnTo>
                  <a:pt x="4650676" y="0"/>
                </a:lnTo>
                <a:lnTo>
                  <a:pt x="4650676" y="2442305"/>
                </a:lnTo>
                <a:lnTo>
                  <a:pt x="0" y="244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0390" y="3127771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Core Foundation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0390" y="3576191"/>
            <a:ext cx="4081500" cy="16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Built on Kubernetes with enterprise-grade extensions and automation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843588" y="3033713"/>
            <a:ext cx="4650676" cy="2442305"/>
          </a:xfrm>
          <a:custGeom>
            <a:avLst/>
            <a:gdLst/>
            <a:ahLst/>
            <a:cxnLst/>
            <a:rect l="l" t="t" r="r" b="b"/>
            <a:pathLst>
              <a:path w="4650676" h="2442305">
                <a:moveTo>
                  <a:pt x="0" y="0"/>
                </a:moveTo>
                <a:lnTo>
                  <a:pt x="4650676" y="0"/>
                </a:lnTo>
                <a:lnTo>
                  <a:pt x="4650676" y="2442305"/>
                </a:lnTo>
                <a:lnTo>
                  <a:pt x="0" y="244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28147" y="3127771"/>
            <a:ext cx="33633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Integrated Toolchain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28147" y="3576191"/>
            <a:ext cx="4081500" cy="16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Monitoring, logging, CI/CD, and security bundled as a unified platform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5831" y="5733008"/>
            <a:ext cx="9558242" cy="1581245"/>
          </a:xfrm>
          <a:custGeom>
            <a:avLst/>
            <a:gdLst/>
            <a:ahLst/>
            <a:cxnLst/>
            <a:rect l="l" t="t" r="r" b="b"/>
            <a:pathLst>
              <a:path w="9558242" h="1581245">
                <a:moveTo>
                  <a:pt x="0" y="0"/>
                </a:moveTo>
                <a:lnTo>
                  <a:pt x="9558242" y="0"/>
                </a:lnTo>
                <a:lnTo>
                  <a:pt x="9558242" y="1581245"/>
                </a:lnTo>
                <a:lnTo>
                  <a:pt x="0" y="158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20390" y="5557986"/>
            <a:ext cx="3454875" cy="61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625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Developer Experience</a:t>
            </a:r>
            <a:endParaRPr lang="en-US" sz="2625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0390" y="6275486"/>
            <a:ext cx="8989125" cy="75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Source-to-Image builds, web console, and simplified deployment workflows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1784" y="7287220"/>
            <a:ext cx="9546375" cy="204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06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extends Kubernetes with guardrails, automation, and developer-friendly workflows to solve enterprise challenges that Kubernetes leaves open. While Kubernetes provides the orchestration engine, OpenShift adds the complete enterprise ecosystem.</a:t>
            </a:r>
            <a:endParaRPr lang="en-US" sz="206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945207"/>
            <a:ext cx="10384125" cy="12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556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Deployment Options</a:t>
            </a:r>
            <a:endParaRPr lang="en-US" sz="556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92238" y="4124622"/>
            <a:ext cx="708755" cy="708755"/>
            <a:chOff x="0" y="0"/>
            <a:chExt cx="945007" cy="945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978152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OKD (Origin)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Community open-source edition providing the core OpenShift experience for development and testing environments.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6544866" y="4124622"/>
            <a:ext cx="708755" cy="708755"/>
            <a:chOff x="0" y="0"/>
            <a:chExt cx="945007" cy="94500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544866" y="4978152"/>
            <a:ext cx="501787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OpenShift Container Platform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44866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Enterprise edition with Red Hat support, enhanced security features, and enterprise integrations for production workloads.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097494" y="4124622"/>
            <a:ext cx="708755" cy="708755"/>
            <a:chOff x="0" y="0"/>
            <a:chExt cx="945007" cy="94500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097494" y="4978152"/>
            <a:ext cx="3544125" cy="6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Managed Services</a:t>
            </a:r>
            <a:endParaRPr lang="en-US" sz="275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7494" y="5457825"/>
            <a:ext cx="5198250" cy="21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</a:pPr>
            <a:r>
              <a:rPr lang="en-US" sz="218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OpenShift Online (SaaS) and Dedicated (managed clusters on AWS/GCP) for organizations preferring managed infrastructure.</a:t>
            </a:r>
            <a:endParaRPr lang="en-US" sz="218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4966" y="2328941"/>
            <a:ext cx="6481875" cy="11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000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Understanding Nodes</a:t>
            </a:r>
            <a:endParaRPr lang="en-US" sz="5000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82110" y="5075640"/>
            <a:ext cx="5356193" cy="3148584"/>
          </a:xfrm>
          <a:custGeom>
            <a:avLst/>
            <a:gdLst/>
            <a:ahLst/>
            <a:cxnLst/>
            <a:rect l="l" t="t" r="r" b="b"/>
            <a:pathLst>
              <a:path w="5356193" h="3148584">
                <a:moveTo>
                  <a:pt x="0" y="0"/>
                </a:moveTo>
                <a:lnTo>
                  <a:pt x="5356193" y="0"/>
                </a:lnTo>
                <a:lnTo>
                  <a:pt x="5356193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24966" y="5118498"/>
            <a:ext cx="5270564" cy="768382"/>
            <a:chOff x="0" y="0"/>
            <a:chExt cx="7027418" cy="10245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368129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0951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Master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0951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Control plane that manages the entire cluster. Minimum of 3 nodes required for high availability and reliable operations.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465844" y="5075640"/>
            <a:ext cx="5356194" cy="3148584"/>
          </a:xfrm>
          <a:custGeom>
            <a:avLst/>
            <a:gdLst/>
            <a:ahLst/>
            <a:cxnLst/>
            <a:rect l="l" t="t" r="r" b="b"/>
            <a:pathLst>
              <a:path w="5356194" h="3148584">
                <a:moveTo>
                  <a:pt x="0" y="0"/>
                </a:moveTo>
                <a:lnTo>
                  <a:pt x="5356194" y="0"/>
                </a:lnTo>
                <a:lnTo>
                  <a:pt x="5356194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6508700" y="5118498"/>
            <a:ext cx="5270563" cy="768382"/>
            <a:chOff x="0" y="0"/>
            <a:chExt cx="7027418" cy="102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51862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2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64685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Worker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64685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Run your application workloads. These nodes do the "heavy lifting" by executing containers and pods.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2049578" y="5075640"/>
            <a:ext cx="5356193" cy="3148584"/>
          </a:xfrm>
          <a:custGeom>
            <a:avLst/>
            <a:gdLst/>
            <a:ahLst/>
            <a:cxnLst/>
            <a:rect l="l" t="t" r="r" b="b"/>
            <a:pathLst>
              <a:path w="5356193" h="3148584">
                <a:moveTo>
                  <a:pt x="0" y="0"/>
                </a:moveTo>
                <a:lnTo>
                  <a:pt x="5356193" y="0"/>
                </a:lnTo>
                <a:lnTo>
                  <a:pt x="5356193" y="3148584"/>
                </a:lnTo>
                <a:lnTo>
                  <a:pt x="0" y="314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12092434" y="5118498"/>
            <a:ext cx="5270563" cy="768382"/>
            <a:chOff x="0" y="0"/>
            <a:chExt cx="7027418" cy="1024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27418" cy="1024509"/>
            </a:xfrm>
            <a:custGeom>
              <a:avLst/>
              <a:gdLst/>
              <a:ahLst/>
              <a:cxnLst/>
              <a:rect l="l" t="t" r="r" b="b"/>
              <a:pathLst>
                <a:path w="7027418" h="1024509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lnTo>
                    <a:pt x="6929755" y="0"/>
                  </a:lnTo>
                  <a:cubicBezTo>
                    <a:pt x="6983730" y="0"/>
                    <a:pt x="7027418" y="43688"/>
                    <a:pt x="7027418" y="97663"/>
                  </a:cubicBezTo>
                  <a:lnTo>
                    <a:pt x="7027418" y="926846"/>
                  </a:lnTo>
                  <a:cubicBezTo>
                    <a:pt x="7027418" y="980821"/>
                    <a:pt x="6983730" y="1024509"/>
                    <a:pt x="6929755" y="1024509"/>
                  </a:cubicBezTo>
                  <a:lnTo>
                    <a:pt x="97663" y="1024509"/>
                  </a:lnTo>
                  <a:cubicBezTo>
                    <a:pt x="43688" y="1024509"/>
                    <a:pt x="0" y="980694"/>
                    <a:pt x="0" y="926846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35596" y="5219700"/>
            <a:ext cx="384000" cy="51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3</a:t>
            </a:r>
            <a:endParaRPr lang="en-US" sz="30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348419" y="5971282"/>
            <a:ext cx="3201375" cy="5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>
                <a:solidFill>
                  <a:srgbClr val="2A2742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Infrastructure Nodes</a:t>
            </a:r>
            <a:endParaRPr lang="en-US" sz="2500" b="1">
              <a:solidFill>
                <a:srgbClr val="2A2742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348419" y="6410622"/>
            <a:ext cx="4758750" cy="151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Handle monitoring, logging, and CI/CD pipelines separately from application workloads for better performance.</a:t>
            </a:r>
            <a:endParaRPr lang="en-US" sz="2000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896391" y="8498086"/>
            <a:ext cx="16495109" cy="1088231"/>
            <a:chOff x="0" y="0"/>
            <a:chExt cx="21993479" cy="1450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993479" cy="1450975"/>
            </a:xfrm>
            <a:custGeom>
              <a:avLst/>
              <a:gdLst/>
              <a:ahLst/>
              <a:cxnLst/>
              <a:rect l="l" t="t" r="r" b="b"/>
              <a:pathLst>
                <a:path w="21993479" h="1450975">
                  <a:moveTo>
                    <a:pt x="0" y="143383"/>
                  </a:moveTo>
                  <a:cubicBezTo>
                    <a:pt x="0" y="64262"/>
                    <a:pt x="64262" y="0"/>
                    <a:pt x="143383" y="0"/>
                  </a:cubicBezTo>
                  <a:lnTo>
                    <a:pt x="21850096" y="0"/>
                  </a:lnTo>
                  <a:cubicBezTo>
                    <a:pt x="21929344" y="0"/>
                    <a:pt x="21993479" y="64262"/>
                    <a:pt x="21993479" y="143383"/>
                  </a:cubicBezTo>
                  <a:lnTo>
                    <a:pt x="21993479" y="1307465"/>
                  </a:lnTo>
                  <a:cubicBezTo>
                    <a:pt x="21993479" y="1386713"/>
                    <a:pt x="21929217" y="1450848"/>
                    <a:pt x="21850096" y="1450848"/>
                  </a:cubicBezTo>
                  <a:lnTo>
                    <a:pt x="143383" y="1450848"/>
                  </a:lnTo>
                  <a:cubicBezTo>
                    <a:pt x="64262" y="1450975"/>
                    <a:pt x="0" y="1386840"/>
                    <a:pt x="0" y="1307592"/>
                  </a:cubicBezTo>
                  <a:close/>
                </a:path>
              </a:pathLst>
            </a:custGeom>
            <a:solidFill>
              <a:srgbClr val="C3BCF6"/>
            </a:solidFill>
          </p:spPr>
        </p:sp>
      </p:grpSp>
      <p:grpSp>
        <p:nvGrpSpPr>
          <p:cNvPr id="27" name="Group 27"/>
          <p:cNvGrpSpPr/>
          <p:nvPr/>
        </p:nvGrpSpPr>
        <p:grpSpPr>
          <a:xfrm rot="0">
            <a:off x="1152376" y="8879830"/>
            <a:ext cx="320136" cy="256032"/>
            <a:chOff x="0" y="0"/>
            <a:chExt cx="426848" cy="341376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426847" cy="341376"/>
            </a:xfrm>
            <a:custGeom>
              <a:avLst/>
              <a:gdLst/>
              <a:ahLst/>
              <a:cxnLst/>
              <a:rect l="l" t="t" r="r" b="b"/>
              <a:pathLst>
                <a:path w="426847" h="341376">
                  <a:moveTo>
                    <a:pt x="0" y="0"/>
                  </a:moveTo>
                  <a:lnTo>
                    <a:pt x="426847" y="0"/>
                  </a:lnTo>
                  <a:lnTo>
                    <a:pt x="426847" y="341376"/>
                  </a:lnTo>
                  <a:lnTo>
                    <a:pt x="0" y="3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19" b="-319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728490" y="8532316"/>
            <a:ext cx="15407250" cy="69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00">
                <a:solidFill>
                  <a:srgbClr val="000000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Think of nodes as buildings, pods as apartments, and containers as residents living inside.</a:t>
            </a:r>
            <a:endParaRPr lang="en-US" sz="2000">
              <a:solidFill>
                <a:srgbClr val="000000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8039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7709" y="3382665"/>
            <a:ext cx="8015250" cy="119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5"/>
              </a:lnSpc>
            </a:pPr>
            <a:r>
              <a:rPr lang="en-US" sz="537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Pods: The Building Blocks</a:t>
            </a:r>
            <a:endParaRPr lang="en-US" sz="537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7709" y="5541764"/>
            <a:ext cx="3420375" cy="5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What Are Pods?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7709" y="6090345"/>
            <a:ext cx="7852500" cy="163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Pods are the smallest deployable units in Kubernetes. Each pod contains one or more containers that share storage and network resources.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709" y="7650064"/>
            <a:ext cx="7852500" cy="119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All containers in a pod share the same IP address and can communicate easily with each other.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87346" y="5541764"/>
            <a:ext cx="3420375" cy="5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685" b="1">
                <a:solidFill>
                  <a:srgbClr val="231971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Real-World Example</a:t>
            </a:r>
            <a:endParaRPr lang="en-US" sz="2685" b="1">
              <a:solidFill>
                <a:srgbClr val="231971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7346" y="6090345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 web application pod might include: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487346" y="6774359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Main website container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87346" y="7307907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Logging container for updates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87346" y="7841456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195" lvl="2" indent="-139065" algn="l">
              <a:lnSpc>
                <a:spcPts val="4130"/>
              </a:lnSpc>
              <a:buFont typeface="Arial" panose="020B0604020202020204"/>
              <a:buChar char="⚬"/>
            </a:pP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Shared network and storage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87346" y="8525470"/>
            <a:ext cx="7852500" cy="76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125">
                <a:solidFill>
                  <a:srgbClr val="5E4CE6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Most common:</a:t>
            </a:r>
            <a:r>
              <a:rPr lang="en-US" sz="2125">
                <a:solidFill>
                  <a:srgbClr val="2A2742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 One container per pod for simplicity.</a:t>
            </a:r>
            <a:endParaRPr lang="en-US" sz="2125">
              <a:solidFill>
                <a:srgbClr val="2A2742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10387</Words>
  <Application>WPS Presentation</Application>
  <PresentationFormat>On-screen Show (4:3)</PresentationFormat>
  <Paragraphs>378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Arimo Bold</vt:lpstr>
      <vt:lpstr>Arimo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OpenShift Architecture Day1.pptx</dc:title>
  <dc:creator/>
  <cp:lastModifiedBy>jeyas</cp:lastModifiedBy>
  <cp:revision>3</cp:revision>
  <dcterms:created xsi:type="dcterms:W3CDTF">2006-08-16T00:00:00Z</dcterms:created>
  <dcterms:modified xsi:type="dcterms:W3CDTF">2025-10-06T02:30:02Z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51CB5597FB6749498BE933D72EF0123F_12</vt:lpwstr>
  </property>
  <property fmtid="{D5CDD505-2E9C-101B-9397-08002B2CF9AE}" pid="3" name="KSOProductBuildVer">
    <vt:lpwstr>1033-12.2.0.22549</vt:lpwstr>
  </property>
</Properties>
</file>